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329" r:id="rId3"/>
    <p:sldId id="331" r:id="rId4"/>
    <p:sldId id="339" r:id="rId5"/>
    <p:sldId id="334" r:id="rId6"/>
    <p:sldId id="335" r:id="rId7"/>
    <p:sldId id="336" r:id="rId8"/>
    <p:sldId id="337" r:id="rId9"/>
    <p:sldId id="338" r:id="rId10"/>
  </p:sldIdLst>
  <p:sldSz cx="12188825" cy="6858000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F10"/>
    <a:srgbClr val="828282"/>
    <a:srgbClr val="6E90FE"/>
    <a:srgbClr val="8086FC"/>
    <a:srgbClr val="6D6DFB"/>
    <a:srgbClr val="4E78F0"/>
    <a:srgbClr val="F0932C"/>
    <a:srgbClr val="78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652" autoAdjust="0"/>
  </p:normalViewPr>
  <p:slideViewPr>
    <p:cSldViewPr>
      <p:cViewPr>
        <p:scale>
          <a:sx n="71" d="100"/>
          <a:sy n="71" d="100"/>
        </p:scale>
        <p:origin x="-120" y="-44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C22B43-8F75-4A5D-9685-7863A0C9FC07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B66B28-ED70-4AB2-9A13-A6F0721AC3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8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F26745-D646-46A5-8E19-9D7B08563243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CABECE-6230-43A3-BABC-41AD565A3A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81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3213" y="0"/>
            <a:ext cx="4265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5"/>
          <p:cNvCxnSpPr/>
          <p:nvPr/>
        </p:nvCxnSpPr>
        <p:spPr>
          <a:xfrm>
            <a:off x="1658938" y="4783138"/>
            <a:ext cx="56546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89A0-D2D2-4814-B790-E30C4AEFE277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9CF1-7F3A-4EFC-A4E5-F5997B68AF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9371013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AC81-75C7-4CC6-9815-82354507DB54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43A20-D6AB-4FAB-A034-82CB0601B3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F7B2-34AA-4420-8C4E-9C3458F349B6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C549-7AE9-476E-A04F-177E83F9B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3613" y="0"/>
            <a:ext cx="1065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>
            <a:off x="1658938" y="4783138"/>
            <a:ext cx="80168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1F65-4847-49C5-897C-6A38E97FD2EB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A7A9-D54A-4D2A-9291-95D1DD277D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8AEF-29B9-4825-92D4-51F5E8D8413B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ACF6-6821-42B4-AE20-D161EF8B1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1950-2A8B-47C6-9D24-8E12E6F8059E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6AB9-AB69-4C32-B13E-9732FB028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5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2DE6-4709-459A-B369-98E1E52AA2CE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5870-5F01-455B-9D34-503095508F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BD62-71E5-4CA9-BD52-12DF5066BA5B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19C9-0236-4B7A-854A-F8329C21F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/>
          <p:nvPr/>
        </p:nvCxnSpPr>
        <p:spPr>
          <a:xfrm>
            <a:off x="1658938" y="2743200"/>
            <a:ext cx="3902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ECBD-8B15-462E-9C0B-992D200EF9B6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B25D-A88D-4F84-ADF6-5FCD1A79F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9"/>
          <p:cNvCxnSpPr/>
          <p:nvPr/>
        </p:nvCxnSpPr>
        <p:spPr>
          <a:xfrm>
            <a:off x="1658938" y="2743200"/>
            <a:ext cx="3902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22413" y="381000"/>
            <a:ext cx="982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22413" y="1981200"/>
            <a:ext cx="98298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3" y="6400800"/>
            <a:ext cx="1549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EE1C4-F717-419F-A90B-9BEDAE67CEC5}" type="datetimeFigureOut">
              <a:rPr lang="ru-RU"/>
              <a:pPr>
                <a:defRPr/>
              </a:pPr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71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3" y="6400800"/>
            <a:ext cx="1066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8E5F4-3EA9-43E6-9E6A-1869B64477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Рисунок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5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9" r:id="rId7"/>
    <p:sldLayoutId id="2147483666" r:id="rId8"/>
    <p:sldLayoutId id="2147483667" r:id="rId9"/>
    <p:sldLayoutId id="2147483658" r:id="rId10"/>
    <p:sldLayoutId id="21474836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win=36&amp;text=%D1%80%D0%B5%D0%BC%D0%BE%D0%BD%D1%82%20%D0%BA%D0%BE%D0%BB%D0%B5%D1%81%D0%B0&amp;clid=1934605-10126&amp;img_url=http://auto.sibkray.ru/images/uploads/Autonews/Shina/remont_shiny.jpg&amp;pos=10&amp;rpt=simage&amp;nojs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img_url=http://images.tiu.ru/2054084_w200_h200_1297538509zamenamasla.jpg&amp;iorient=&amp;ih=&amp;icolor=&amp;site=&amp;text=%D0%B7%D0%B0%D0%BC%D0%B5%D0%BD%D0%B0%20%D0%BC%D0%B0%D1%81%D0%BB%D0%B0&amp;iw=&amp;wp=&amp;pos=0&amp;recent=&amp;type=&amp;isize=&amp;rpt=simage&amp;itype=&amp;nojs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img_url=http://www.kartmotors.ru/images/Znak_STO.gif&amp;iorient=&amp;ih=&amp;icolor=&amp;site=&amp;text=%D0%B7%D0%BD%D0%B0%D0%BA%20%D1%81%D1%82%D0%BE&amp;iw=&amp;wp=&amp;pos=1&amp;recent=&amp;type=&amp;isize=&amp;rpt=simage&amp;itype=&amp;nojs=1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520825" y="1600200"/>
            <a:ext cx="5945188" cy="3048000"/>
          </a:xfrm>
        </p:spPr>
        <p:txBody>
          <a:bodyPr/>
          <a:lstStyle/>
          <a:p>
            <a:pPr eaLnBrk="1" hangingPunct="1"/>
            <a:r>
              <a:rPr lang="ru-RU" sz="5900" b="1" smtClean="0">
                <a:solidFill>
                  <a:srgbClr val="92C610"/>
                </a:solidFill>
                <a:latin typeface="Arial" charset="0"/>
              </a:rPr>
              <a:t>Станция технического обслуживания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9025"/>
            <a:ext cx="5945188" cy="1270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7E4F10"/>
                </a:solidFill>
                <a:latin typeface="Arial" charset="0"/>
              </a:rPr>
              <a:t>Авторы бизнес-идеи: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7E4F10"/>
                </a:solidFill>
                <a:latin typeface="Arial" charset="0"/>
              </a:rPr>
              <a:t>Ипатов Юрий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7E4F10"/>
                </a:solidFill>
                <a:latin typeface="Arial" charset="0"/>
              </a:rPr>
              <a:t>Семченко Иван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800" cy="60007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92C610"/>
                </a:solidFill>
                <a:latin typeface="Arial" charset="0"/>
              </a:rPr>
              <a:t>Резюме проекта</a:t>
            </a:r>
          </a:p>
        </p:txBody>
      </p:sp>
      <p:sp>
        <p:nvSpPr>
          <p:cNvPr id="16386" name="Объект 13"/>
          <p:cNvSpPr>
            <a:spLocks noGrp="1"/>
          </p:cNvSpPr>
          <p:nvPr>
            <p:ph idx="1"/>
          </p:nvPr>
        </p:nvSpPr>
        <p:spPr>
          <a:xfrm>
            <a:off x="1270000" y="1268413"/>
            <a:ext cx="10585450" cy="41878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latin typeface="Arial" charset="0"/>
              </a:rPr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Бизнес - идея </a:t>
            </a:r>
            <a:r>
              <a:rPr lang="ru-RU" smtClean="0">
                <a:latin typeface="Times New Roman" pitchFamily="18" charset="0"/>
              </a:rPr>
              <a:t>подразумевает создании станции по ремонту и        техническому обслуживанию автомобилей, и направленная  на удовлетворение потребности автолюбителей в получении качественных услуг по ремонту и техническому обслуживанию автомобилей.</a:t>
            </a:r>
          </a:p>
          <a:p>
            <a:pPr eaLnBrk="1" hangingPunct="1"/>
            <a:r>
              <a:rPr lang="ru-RU" b="1" smtClean="0"/>
              <a:t>СТО</a:t>
            </a:r>
            <a:r>
              <a:rPr lang="ru-RU" smtClean="0"/>
              <a:t> организована при ОГБОУ НПО «Профессиональное училище №  23», располагается по адресу с. Кривошеино ул. Новая 38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800" cy="31115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Организационный план</a:t>
            </a:r>
          </a:p>
        </p:txBody>
      </p:sp>
      <p:sp>
        <p:nvSpPr>
          <p:cNvPr id="2" name="Объект 2"/>
          <p:cNvSpPr>
            <a:spLocks noGrp="1"/>
          </p:cNvSpPr>
          <p:nvPr>
            <p:ph sz="half" idx="4294967295"/>
          </p:nvPr>
        </p:nvSpPr>
        <p:spPr>
          <a:xfrm>
            <a:off x="1270000" y="1268413"/>
            <a:ext cx="5976938" cy="4903787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1800" dirty="0" smtClean="0"/>
              <a:t>      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__________ ____________ ___ ____________ </a:t>
            </a:r>
          </a:p>
          <a:p>
            <a:pPr algn="just" eaLnBrk="1" hangingPunct="1">
              <a:defRPr/>
            </a:pPr>
            <a:r>
              <a:rPr lang="ru-RU" sz="1800" dirty="0" smtClean="0"/>
              <a:t> </a:t>
            </a:r>
            <a:r>
              <a:rPr lang="ru-RU" sz="1800" b="1" dirty="0" smtClean="0"/>
              <a:t> ________ __ ________ _________ _______          _________ _ __________ __________</a:t>
            </a:r>
          </a:p>
          <a:p>
            <a:pPr marL="342900" indent="-342900" algn="just" eaLnBrk="1" hangingPunct="1">
              <a:buFont typeface="Arial" charset="0"/>
              <a:buNone/>
              <a:defRPr/>
            </a:pPr>
            <a:r>
              <a:rPr lang="ru-RU" sz="1800" b="1" dirty="0" smtClean="0"/>
              <a:t>       ____ _______________   _____ </a:t>
            </a:r>
          </a:p>
          <a:p>
            <a:pPr marL="342900" indent="-342900" algn="just" eaLnBrk="1" hangingPunct="1">
              <a:buFont typeface="Arial" charset="0"/>
              <a:buNone/>
              <a:defRPr/>
            </a:pPr>
            <a:r>
              <a:rPr lang="ru-RU" sz="1800" b="1" dirty="0" smtClean="0"/>
              <a:t>       ____ _____________   ____ </a:t>
            </a:r>
          </a:p>
          <a:p>
            <a:pPr marL="342900" indent="-342900" algn="just" eaLnBrk="1" hangingPunct="1">
              <a:buFont typeface="Arial" charset="0"/>
              <a:buNone/>
              <a:defRPr/>
            </a:pPr>
            <a:r>
              <a:rPr lang="ru-RU" sz="1800" b="1" dirty="0" smtClean="0"/>
              <a:t>       ____ __________ ______________</a:t>
            </a:r>
          </a:p>
          <a:p>
            <a:pPr marL="342900" indent="-342900" algn="just" eaLnBrk="1" hangingPunct="1">
              <a:buFont typeface="Arial" charset="0"/>
              <a:buNone/>
              <a:defRPr/>
            </a:pPr>
            <a:r>
              <a:rPr lang="ru-RU" sz="1800" b="1" dirty="0" smtClean="0"/>
              <a:t>       _________ _________ _______     _</a:t>
            </a:r>
          </a:p>
          <a:p>
            <a:pPr marL="342900" indent="-342900" algn="just" eaLnBrk="1" hangingPunct="1">
              <a:buFont typeface="Arial" charset="0"/>
              <a:buNone/>
              <a:defRPr/>
            </a:pPr>
            <a:r>
              <a:rPr lang="ru-RU" sz="1800" b="1" dirty="0" smtClean="0"/>
              <a:t>       ______ ______________</a:t>
            </a:r>
          </a:p>
          <a:p>
            <a:pPr marL="342900" indent="-342900" algn="just" eaLnBrk="1" hangingPunct="1">
              <a:buFont typeface="Arial" charset="0"/>
              <a:buNone/>
              <a:defRPr/>
            </a:pPr>
            <a:r>
              <a:rPr lang="ru-RU" sz="1800" b="1" dirty="0" smtClean="0"/>
              <a:t>      _______ ___ ________ _ _______ ______ _________ </a:t>
            </a:r>
          </a:p>
        </p:txBody>
      </p:sp>
      <p:sp>
        <p:nvSpPr>
          <p:cNvPr id="17412" name="Объект 2"/>
          <p:cNvSpPr>
            <a:spLocks noGrp="1"/>
          </p:cNvSpPr>
          <p:nvPr>
            <p:ph sz="half" idx="1"/>
          </p:nvPr>
        </p:nvSpPr>
        <p:spPr>
          <a:xfrm>
            <a:off x="1270000" y="765175"/>
            <a:ext cx="5976938" cy="56880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1800" smtClean="0"/>
          </a:p>
          <a:p>
            <a:pPr algn="ctr" eaLnBrk="1" hangingPunct="1">
              <a:buFont typeface="Arial" charset="0"/>
              <a:buNone/>
            </a:pPr>
            <a:r>
              <a:rPr lang="ru-RU" sz="1800" smtClean="0"/>
              <a:t>     </a:t>
            </a:r>
            <a:r>
              <a:rPr lang="ru-RU" sz="2000" b="1" smtClean="0">
                <a:solidFill>
                  <a:srgbClr val="3B4710"/>
                </a:solidFill>
              </a:rPr>
              <a:t>Имеющееся оборудование для производства: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    </a:t>
            </a:r>
            <a:r>
              <a:rPr lang="ru-RU" sz="1800" b="1" smtClean="0">
                <a:latin typeface="Times New Roman" pitchFamily="18" charset="0"/>
              </a:rPr>
              <a:t>Установка по промывке топливной системы          дизельных и бензиновых двигателей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Стенд балансировочный «Мастер»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Стенд шиномонтажный «Тиада»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Пресс настольный гидравлический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Компрессор поршневой ресивер 100 л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Домкрат гидравлический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Комплект для проверки и очистки свечей зажигания </a:t>
            </a:r>
          </a:p>
        </p:txBody>
      </p:sp>
      <p:pic>
        <p:nvPicPr>
          <p:cNvPr id="17413" name="Picture 3" descr="http://f1.ds-russia.ru/u_dirs/066/66654/1b8b5ea4e73b350cb82af3d90e4b098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1700213"/>
            <a:ext cx="35575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http://irkutsk.real-com.net/goodspic/5/71/553715/thumbs_260/g_image_50347bb6285a0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4638" y="43815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                        Услуги СТО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557338" y="1989138"/>
            <a:ext cx="9829800" cy="41878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Снятие колеса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Снятие и установка колеса на джипы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Балансировка колеса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Балансировка низкопрофильной шины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Шиномонтаж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Ремонт камер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Ремонт бескамерного колеса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F0932C"/>
                </a:solidFill>
                <a:latin typeface="Berlin Sans FB" pitchFamily="34" charset="0"/>
              </a:rPr>
              <a:t>Замена масла</a:t>
            </a:r>
          </a:p>
        </p:txBody>
      </p:sp>
      <p:pic>
        <p:nvPicPr>
          <p:cNvPr id="18435" name="Picture 5" descr="i?id=353569198-1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0038" y="1700213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i?id=27065072-5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0038" y="3933825"/>
            <a:ext cx="26654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800" cy="815975"/>
          </a:xfrm>
        </p:spPr>
        <p:txBody>
          <a:bodyPr/>
          <a:lstStyle/>
          <a:p>
            <a:pPr algn="ctr" eaLnBrk="1" hangingPunct="1"/>
            <a:r>
              <a:rPr lang="ru-RU" smtClean="0"/>
              <a:t>Производственный план</a:t>
            </a:r>
          </a:p>
        </p:txBody>
      </p:sp>
      <p:sp>
        <p:nvSpPr>
          <p:cNvPr id="18435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10117137" cy="3425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                                               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Схема производства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9396412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СТО обслуживает один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автомеханик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который выполняет необходимые работы по ремонту и обслуживанию автомобилей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49500" y="3213100"/>
            <a:ext cx="18716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Предварительная запись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73688" y="3213100"/>
            <a:ext cx="18716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Прибытие в назначенное время на СТО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86800" y="3068638"/>
            <a:ext cx="2303463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Оказание необходимых услуг по ремонту автомобиля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4438650" y="3357563"/>
            <a:ext cx="485775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7607300" y="3357563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Финансовый план проекта</a:t>
            </a:r>
          </a:p>
        </p:txBody>
      </p:sp>
      <p:sp>
        <p:nvSpPr>
          <p:cNvPr id="20482" name="Объект 13"/>
          <p:cNvSpPr>
            <a:spLocks noGrp="1"/>
          </p:cNvSpPr>
          <p:nvPr>
            <p:ph idx="1"/>
          </p:nvPr>
        </p:nvSpPr>
        <p:spPr>
          <a:xfrm>
            <a:off x="1522413" y="1981200"/>
            <a:ext cx="4932362" cy="41878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7E4F10"/>
                </a:solidFill>
              </a:rPr>
              <a:t>Стоимость оборудования – 230 000 рублей</a:t>
            </a:r>
          </a:p>
          <a:p>
            <a:pPr eaLnBrk="1" hangingPunct="1"/>
            <a:r>
              <a:rPr lang="ru-RU" sz="2800" smtClean="0">
                <a:solidFill>
                  <a:srgbClr val="7E4F10"/>
                </a:solidFill>
              </a:rPr>
              <a:t>Заработная плата сотрудника - 10000</a:t>
            </a:r>
          </a:p>
          <a:p>
            <a:pPr eaLnBrk="1" hangingPunct="1"/>
            <a:r>
              <a:rPr lang="ru-RU" sz="2800" smtClean="0">
                <a:solidFill>
                  <a:srgbClr val="7E4F10"/>
                </a:solidFill>
              </a:rPr>
              <a:t>Итого – 240 000 рублей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599238" y="1989138"/>
            <a:ext cx="4725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7E4F10"/>
                </a:solidFill>
              </a:rPr>
              <a:t>Необходимо – </a:t>
            </a:r>
            <a:r>
              <a:rPr lang="ru-RU" sz="2800" b="1">
                <a:solidFill>
                  <a:srgbClr val="7E4F10"/>
                </a:solidFill>
              </a:rPr>
              <a:t>150 000 руб.</a:t>
            </a:r>
            <a:r>
              <a:rPr lang="ru-RU" sz="2800">
                <a:solidFill>
                  <a:srgbClr val="7E4F10"/>
                </a:solidFill>
              </a:rPr>
              <a:t> на покупку диагностического оборудования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                </a:t>
            </a:r>
            <a:r>
              <a:rPr lang="ru-RU" b="1" smtClean="0"/>
              <a:t>Риски </a:t>
            </a:r>
          </a:p>
        </p:txBody>
      </p:sp>
      <p:sp>
        <p:nvSpPr>
          <p:cNvPr id="20482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86F07"/>
                </a:solidFill>
              </a:rPr>
              <a:t>Низкая информированность населения</a:t>
            </a:r>
          </a:p>
          <a:p>
            <a:pPr eaLnBrk="1" hangingPunct="1"/>
            <a:r>
              <a:rPr lang="ru-RU" b="1" smtClean="0">
                <a:solidFill>
                  <a:srgbClr val="986F07"/>
                </a:solidFill>
              </a:rPr>
              <a:t>Удаленность поставщиков , как результат несвоевременная поставка материалов</a:t>
            </a:r>
          </a:p>
          <a:p>
            <a:pPr eaLnBrk="1" hangingPunct="1"/>
            <a:r>
              <a:rPr lang="ru-RU" b="1" smtClean="0">
                <a:solidFill>
                  <a:srgbClr val="986F07"/>
                </a:solidFill>
              </a:rPr>
              <a:t>Форс-мажор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Продвижение услуг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ru-RU" smtClean="0"/>
              <a:t>    </a:t>
            </a:r>
            <a:r>
              <a:rPr lang="ru-RU" b="1" smtClean="0"/>
              <a:t>1</a:t>
            </a:r>
            <a:r>
              <a:rPr lang="ru-RU" smtClean="0"/>
              <a:t>.  </a:t>
            </a:r>
            <a:r>
              <a:rPr lang="ru-RU" b="1" smtClean="0"/>
              <a:t>через СМИ</a:t>
            </a:r>
          </a:p>
          <a:p>
            <a:pPr marL="457200" indent="-457200"/>
            <a:r>
              <a:rPr lang="ru-RU" b="1" smtClean="0"/>
              <a:t>   2.  наружная реклама</a:t>
            </a:r>
          </a:p>
          <a:p>
            <a:pPr marL="457200" indent="-457200">
              <a:buFont typeface="Arial" charset="0"/>
              <a:buNone/>
            </a:pPr>
            <a:r>
              <a:rPr lang="ru-RU" smtClean="0"/>
              <a:t> </a:t>
            </a:r>
          </a:p>
          <a:p>
            <a:pPr marL="457200" indent="-457200"/>
            <a:endParaRPr lang="ru-RU" smtClean="0"/>
          </a:p>
          <a:p>
            <a:pPr marL="457200" indent="-457200"/>
            <a:endParaRPr lang="ru-RU" smtClean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1485900" y="2636838"/>
            <a:ext cx="5332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Спасибо за внимание</a:t>
            </a:r>
          </a:p>
        </p:txBody>
      </p:sp>
      <p:pic>
        <p:nvPicPr>
          <p:cNvPr id="23554" name="Picture 5" descr="i?id=195143458-4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0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7750175" y="2349500"/>
            <a:ext cx="4438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8BFF0"/>
                </a:solidFill>
              </a:rPr>
              <a:t>СПАСИБО</a:t>
            </a:r>
          </a:p>
          <a:p>
            <a:pPr algn="ctr"/>
            <a:r>
              <a:rPr lang="ru-RU" sz="4000" b="1">
                <a:solidFill>
                  <a:srgbClr val="78BFF0"/>
                </a:solidFill>
              </a:rPr>
              <a:t> ЗА </a:t>
            </a:r>
          </a:p>
          <a:p>
            <a:pPr algn="ctr"/>
            <a:r>
              <a:rPr lang="ru-RU" sz="4000" b="1">
                <a:solidFill>
                  <a:srgbClr val="78BFF0"/>
                </a:solidFill>
              </a:rPr>
              <a:t>ВНИМАНИЕ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 (широкоэкранный формат)</Template>
  <TotalTime>0</TotalTime>
  <Words>279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Currency Symbols 16x9</vt:lpstr>
      <vt:lpstr>Станция технического обслуживания</vt:lpstr>
      <vt:lpstr>Резюме проекта</vt:lpstr>
      <vt:lpstr>Организационный план</vt:lpstr>
      <vt:lpstr>                         Услуги СТО</vt:lpstr>
      <vt:lpstr>Производственный план</vt:lpstr>
      <vt:lpstr>Финансовый план проекта</vt:lpstr>
      <vt:lpstr>                                          Риски </vt:lpstr>
      <vt:lpstr>Продвижение услуг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бизнес- проекта Автор(ы)</dc:title>
  <dc:creator/>
  <cp:lastModifiedBy/>
  <cp:revision>4</cp:revision>
  <dcterms:created xsi:type="dcterms:W3CDTF">2013-05-12T15:24:32Z</dcterms:created>
  <dcterms:modified xsi:type="dcterms:W3CDTF">2016-05-30T10:40:11Z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