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318" r:id="rId2"/>
    <p:sldId id="329" r:id="rId3"/>
    <p:sldId id="337" r:id="rId4"/>
    <p:sldId id="338" r:id="rId5"/>
    <p:sldId id="331" r:id="rId6"/>
    <p:sldId id="334" r:id="rId7"/>
    <p:sldId id="336" r:id="rId8"/>
    <p:sldId id="339" r:id="rId9"/>
    <p:sldId id="340" r:id="rId10"/>
  </p:sldIdLst>
  <p:sldSz cx="12188825" cy="6858000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282"/>
    <a:srgbClr val="6E90FE"/>
    <a:srgbClr val="8086FC"/>
    <a:srgbClr val="6D6DFB"/>
    <a:srgbClr val="4E78F0"/>
    <a:srgbClr val="F0932C"/>
    <a:srgbClr val="92C610"/>
    <a:srgbClr val="9FD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652" autoAdjust="0"/>
  </p:normalViewPr>
  <p:slideViewPr>
    <p:cSldViewPr>
      <p:cViewPr>
        <p:scale>
          <a:sx n="71" d="100"/>
          <a:sy n="71" d="100"/>
        </p:scale>
        <p:origin x="-120" y="-444"/>
      </p:cViewPr>
      <p:guideLst>
        <p:guide orient="horz" pos="2160"/>
        <p:guide orient="horz" pos="4030"/>
        <p:guide orient="horz" pos="1152"/>
        <p:guide orient="horz" pos="1018"/>
        <p:guide orient="horz" pos="3886"/>
        <p:guide orient="horz" pos="2928"/>
        <p:guide orient="horz" pos="3072"/>
        <p:guide orient="horz" pos="407"/>
        <p:guide pos="3839"/>
        <p:guide pos="959"/>
        <p:guide pos="7151"/>
        <p:guide pos="671"/>
        <p:guide pos="4991"/>
        <p:guide pos="70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119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58F02A-BF11-4F53-916C-7A0E8F1AA1D2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109773-A731-414F-89A3-85B93A1431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232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FF4116-515F-4005-BBFC-8EBE5DA3D65E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263D32-2052-4E46-857A-3C5B042A6F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754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198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763" y="4953000"/>
            <a:ext cx="12193588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399" y="4832896"/>
              <a:ext cx="7456601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537" y="5135025"/>
              <a:ext cx="9108463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162" y="1752602"/>
            <a:ext cx="10360501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162" y="3611607"/>
            <a:ext cx="10360501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B463495-104A-4A5B-8B73-FEE63D79A5F1}" type="datetimeFigureOut">
              <a:rPr lang="en-US"/>
              <a:pPr>
                <a:defRPr/>
              </a:pPr>
              <a:t>5/30/2016</a:t>
            </a:fld>
            <a:endParaRPr lang="en-US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EEC8C32-90EF-4B97-BA78-C1FCAC6D88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441" y="1481330"/>
            <a:ext cx="10969943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4D9BD-F93D-484C-B80C-E779A8EE1A0D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6C40-05FD-4D56-BFF4-CEDB86E15A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2974" y="274641"/>
            <a:ext cx="2369343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441" y="274641"/>
            <a:ext cx="8430604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FFA2-FE32-4F0B-8FA2-69437E260A6E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758E3-EE27-4BB3-9AAA-002FE101C7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E1339-36A6-465D-82F4-42C44B9B214C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01747-5871-44B8-9C32-17F4379B3A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8225" y="3005138"/>
            <a:ext cx="24288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8988" y="3005138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17" y="1059712"/>
            <a:ext cx="10360501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8922" y="2931712"/>
            <a:ext cx="6094413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29EF3B-F7CC-4AD1-9E70-D37ECB8B219A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F3A166-B736-4B4A-A9E8-7C400E3C00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441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986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5CBBF1-C095-4632-A1EC-416B0727916A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D92901-E806-45C8-AA08-28B0DC8409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273050"/>
            <a:ext cx="10969943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441" y="5410200"/>
            <a:ext cx="5385514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1756" y="5410200"/>
            <a:ext cx="538763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441" y="1444295"/>
            <a:ext cx="5385514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1754" y="1444295"/>
            <a:ext cx="538763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46634E-29AA-40BB-8349-B107EA04668A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6F150C-5842-4861-B20C-13F6B481FB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9EDEF5-4319-4E63-8867-BDFFAF9EB3DF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37CD58-5A2F-40B4-B764-C36098BE3E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6419D-8D2C-4F11-8B9A-A00676A0BBC6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24ED9-59A7-4591-97C2-C6C59EEF55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4876800"/>
            <a:ext cx="9973103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1265" y="5355102"/>
            <a:ext cx="529807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8882" y="274320"/>
            <a:ext cx="9970459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881C96-40F2-43CF-9E4C-3854E0C421BE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84E5CB-3644-48FF-AE19-E22479211E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5163" y="5945188"/>
            <a:ext cx="658653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19663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49063" y="4987925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1413" y="4987925"/>
            <a:ext cx="24288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246" y="5443402"/>
            <a:ext cx="9547913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721" y="189968"/>
            <a:ext cx="11579384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20" y="4865122"/>
            <a:ext cx="10764439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9511E82-1713-4084-AB86-1D89E8940F99}" type="datetimeFigureOut">
              <a:rPr lang="en-US"/>
              <a:pPr>
                <a:defRPr/>
              </a:pPr>
              <a:t>5/30/2016</a:t>
            </a:fld>
            <a:endParaRPr lang="en-US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9DF4771-1306-4B40-9AB7-E70F82955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163" y="5945188"/>
            <a:ext cx="658653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19663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696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7788" y="6408738"/>
            <a:ext cx="255905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D3C69B6-DF7B-4F5B-816C-181CB2F98C8B}" type="datetimeFigureOut">
              <a:rPr lang="ru-RU"/>
              <a:pPr>
                <a:defRPr/>
              </a:pPr>
              <a:t>30.05.2016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8825" y="6408738"/>
            <a:ext cx="31337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6838" y="6408738"/>
            <a:ext cx="48736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4006F74-425C-4789-9D3B-BB9D323643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82" r:id="rId3"/>
    <p:sldLayoutId id="2147483683" r:id="rId4"/>
    <p:sldLayoutId id="2147483684" r:id="rId5"/>
    <p:sldLayoutId id="2147483685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0%BC%D0%BE%D0%B1%D0%B8%D0%BB%D1%8C%D0%BD%D1%8B%D0%B9%20%D0%BA%D0%BE%D0%BC%D0%B1%D0%B8%D0%BA%D0%BE%D1%80%D0%BC%D0%BE%D0%B2%D1%8B%D0%B9%20%D0%B7%D0%B0%D0%B2%D0%BE%D0%B4&amp;img_url=http://www.by.all.biz/img/by/catalog/small/18266.jpeg&amp;pos=40&amp;uinfo=sw-1320-sh-628-fw-1095-fh-448-pd-1&amp;rpt=simag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images.yandex.ru/yandsearch?p=2&amp;text=%D0%BC%D0%BE%D0%B1%D0%B8%D0%BB%D1%8C%D0%BD%D1%8B%D0%B9%20%D0%BA%D0%BE%D0%BC%D0%B1%D0%B8%D0%BA%D0%BE%D1%80%D0%BC%D0%BE%D0%B2%D1%8B%D0%B9%20%D0%B7%D0%B0%D0%B2%D0%BE%D0%B4&amp;img_url=http://stexnika.by/media/gds_img/.thumbs/1c0780bcf40870a5c10bf60d36dccaed.jpg&amp;pos=84&amp;uinfo=sw-1320-sh-628-fw-1095-fh-448-pd-1&amp;rpt=simage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1844" y="3356992"/>
            <a:ext cx="10873208" cy="18722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200" dirty="0" smtClean="0">
                <a:latin typeface="Arial" charset="0"/>
              </a:rPr>
              <a:t/>
            </a:r>
            <a:br>
              <a:rPr lang="ru-RU" sz="5200" dirty="0" smtClean="0">
                <a:latin typeface="Arial" charset="0"/>
              </a:rPr>
            </a:br>
            <a:r>
              <a:rPr lang="ru-RU" sz="5200" dirty="0" smtClean="0">
                <a:latin typeface="Arial" charset="0"/>
              </a:rPr>
              <a:t/>
            </a:r>
            <a:br>
              <a:rPr lang="ru-RU" sz="5200" dirty="0" smtClean="0">
                <a:latin typeface="Arial" charset="0"/>
              </a:rPr>
            </a:br>
            <a:r>
              <a:rPr lang="ru-RU" sz="5200" dirty="0" smtClean="0">
                <a:latin typeface="Arial" charset="0"/>
              </a:rPr>
              <a:t/>
            </a:r>
            <a:br>
              <a:rPr lang="ru-RU" sz="5200" dirty="0" smtClean="0">
                <a:latin typeface="Arial" charset="0"/>
              </a:rPr>
            </a:br>
            <a:r>
              <a:rPr lang="ru-RU" sz="5200" dirty="0" smtClean="0">
                <a:latin typeface="Arial" charset="0"/>
              </a:rPr>
              <a:t/>
            </a:r>
            <a:br>
              <a:rPr lang="ru-RU" sz="5200" dirty="0" smtClean="0">
                <a:latin typeface="Arial" charset="0"/>
              </a:rPr>
            </a:br>
            <a:r>
              <a:rPr lang="ru-RU" sz="5200" dirty="0" smtClean="0">
                <a:latin typeface="Arial" charset="0"/>
              </a:rPr>
              <a:t/>
            </a:r>
            <a:br>
              <a:rPr lang="ru-RU" sz="5200" dirty="0" smtClean="0">
                <a:latin typeface="Arial" charset="0"/>
              </a:rPr>
            </a:br>
            <a:r>
              <a:rPr lang="ru-RU" sz="5200" dirty="0" smtClean="0">
                <a:latin typeface="Arial" charset="0"/>
              </a:rPr>
              <a:t/>
            </a:r>
            <a:br>
              <a:rPr lang="ru-RU" sz="5200" dirty="0" smtClean="0">
                <a:latin typeface="Arial" charset="0"/>
              </a:rPr>
            </a:br>
            <a:r>
              <a:rPr lang="ru-RU" sz="5200" dirty="0" smtClean="0">
                <a:latin typeface="Arial" charset="0"/>
              </a:rPr>
              <a:t/>
            </a:r>
            <a:br>
              <a:rPr lang="ru-RU" sz="5200" dirty="0" smtClean="0">
                <a:latin typeface="Arial" charset="0"/>
              </a:rPr>
            </a:br>
            <a:r>
              <a:rPr lang="ru-RU" sz="5200" dirty="0" smtClean="0">
                <a:latin typeface="Arial" charset="0"/>
              </a:rPr>
              <a:t/>
            </a:r>
            <a:br>
              <a:rPr lang="ru-RU" sz="5200" dirty="0" smtClean="0">
                <a:latin typeface="Arial" charset="0"/>
              </a:rPr>
            </a:br>
            <a:r>
              <a:rPr lang="ru-RU" sz="5200" dirty="0" smtClean="0">
                <a:latin typeface="Arial" charset="0"/>
              </a:rPr>
              <a:t/>
            </a:r>
            <a:br>
              <a:rPr lang="ru-RU" sz="5200" dirty="0" smtClean="0">
                <a:latin typeface="Arial" charset="0"/>
              </a:rPr>
            </a:br>
            <a:r>
              <a:rPr lang="ru-RU" sz="5200" dirty="0" smtClean="0">
                <a:latin typeface="Arial" charset="0"/>
              </a:rPr>
              <a:t>«Мобильный комбикормовый завод»</a:t>
            </a:r>
            <a:r>
              <a:rPr lang="ru-RU" sz="5200" dirty="0" smtClean="0"/>
              <a:t/>
            </a:r>
            <a:br>
              <a:rPr lang="ru-RU" sz="5200" dirty="0" smtClean="0"/>
            </a:br>
            <a:r>
              <a:rPr lang="ru-RU" sz="5200" dirty="0" smtClean="0"/>
              <a:t>                                          </a:t>
            </a:r>
            <a:r>
              <a:rPr lang="ru-RU" sz="3600" dirty="0" smtClean="0">
                <a:latin typeface="Arial" charset="0"/>
              </a:rPr>
              <a:t>Авторы: </a:t>
            </a:r>
            <a:br>
              <a:rPr lang="ru-RU" sz="3600" dirty="0" smtClean="0">
                <a:latin typeface="Arial" charset="0"/>
              </a:rPr>
            </a:br>
            <a:r>
              <a:rPr lang="ru-RU" sz="3600" dirty="0" smtClean="0">
                <a:latin typeface="Arial" charset="0"/>
              </a:rPr>
              <a:t>                                                              </a:t>
            </a:r>
            <a:r>
              <a:rPr lang="ru-RU" sz="3600" dirty="0" err="1" smtClean="0">
                <a:latin typeface="Arial" charset="0"/>
              </a:rPr>
              <a:t>Галицков</a:t>
            </a:r>
            <a:r>
              <a:rPr lang="ru-RU" sz="3600" dirty="0" smtClean="0">
                <a:latin typeface="Arial" charset="0"/>
              </a:rPr>
              <a:t> Андрей</a:t>
            </a:r>
            <a:br>
              <a:rPr lang="ru-RU" sz="3600" dirty="0" smtClean="0">
                <a:latin typeface="Arial" charset="0"/>
              </a:rPr>
            </a:br>
            <a:r>
              <a:rPr lang="ru-RU" sz="3600" dirty="0" smtClean="0">
                <a:latin typeface="Arial" charset="0"/>
              </a:rPr>
              <a:t>                                                             Благинин Евгений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13"/>
          <p:cNvSpPr>
            <a:spLocks noGrp="1"/>
          </p:cNvSpPr>
          <p:nvPr>
            <p:ph idx="1"/>
          </p:nvPr>
        </p:nvSpPr>
        <p:spPr>
          <a:xfrm>
            <a:off x="622300" y="1268413"/>
            <a:ext cx="11088688" cy="49006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 </a:t>
            </a:r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Мобильный завод по производству комбикорма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оптимальный набор агрегатов, с помощью которых осуществляется размол или плющение сырья, добавка в комбикорм различных компонентов в соответствии с рецептурой или потребностями заказчика, смешивание всех ингредиентов и выгрузка готового корма.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эти агрегаты смонтированы на шасси грузового автомобиля, что и обеспечивает полную мобильность системы.</a:t>
            </a:r>
            <a:r>
              <a:rPr lang="ru-RU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 </a:t>
            </a:r>
          </a:p>
        </p:txBody>
      </p:sp>
      <p:sp>
        <p:nvSpPr>
          <p:cNvPr id="16385" name="Заголовок 12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829800" cy="59972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Резюме  проекта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9600" y="260350"/>
            <a:ext cx="10969625" cy="583247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Преимущества использования МКЗ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высокая производительность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- 10-15 тонн готовой продукции в час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на производство 1 тонны комбикорма необходимо 3- 4 литра дизельного топлива, отсутствуют транспортные расходы на доставку зерна на ближайший КХП, нет оплаты за хранение и переработку, нет транспортных затрат на доставку готового корма, отсутствие потерь при перевозке сырья и готового комбикорма.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продолжительный срок службы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минимальное количество изнашиваемых деталей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мобильность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позволяет производить корм непосредственно в местах  хранения зерна, откорма животных.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3" descr="Мини комбикормовый завод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8913"/>
            <a:ext cx="4445000" cy="1968500"/>
          </a:xfr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33772" y="3573016"/>
            <a:ext cx="11665296" cy="2079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Основное месторасположение Мобильного комбикормового  завода –          село  Кривошеино.</a:t>
            </a:r>
            <a:br>
              <a:rPr lang="ru-RU" sz="2400" dirty="0" smtClean="0"/>
            </a:br>
            <a:r>
              <a:rPr lang="ru-RU" sz="2400" dirty="0" smtClean="0"/>
              <a:t>По заказам планируется выезд в населенные пункты района, также и в соседние районы.</a:t>
            </a:r>
            <a:endParaRPr lang="ru-RU" sz="2800" dirty="0"/>
          </a:p>
        </p:txBody>
      </p:sp>
      <p:pic>
        <p:nvPicPr>
          <p:cNvPr id="18435" name="Picture 2" descr="http://im6-tub-ru.yandex.net/i?id=132475658-4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81525" y="811213"/>
            <a:ext cx="38893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im2-tub-ru.yandex.net/i?id=656805389-05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70900" y="0"/>
            <a:ext cx="35274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sz="half" idx="1"/>
          </p:nvPr>
        </p:nvSpPr>
        <p:spPr>
          <a:xfrm>
            <a:off x="406400" y="0"/>
            <a:ext cx="9217025" cy="68580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400" b="1" smtClean="0">
                <a:solidFill>
                  <a:schemeClr val="tx2"/>
                </a:solidFill>
              </a:rPr>
              <a:t>Мобильный Комбикормовый завод по проекту должен будет создавать около 99 смесей из 99 различных компонентов, традиционно использующихся для изготовления комбикорма.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b="1" smtClean="0">
                <a:solidFill>
                  <a:schemeClr val="tx2"/>
                </a:solidFill>
              </a:rPr>
              <a:t>Сырье, необходимое для производства каждого вида комбикорма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b="1" smtClean="0">
                <a:solidFill>
                  <a:schemeClr val="tx2"/>
                </a:solidFill>
              </a:rPr>
              <a:t>рассчитывается исходя из его рецептуры.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b="1" smtClean="0">
                <a:solidFill>
                  <a:schemeClr val="tx2"/>
                </a:solidFill>
              </a:rPr>
              <a:t>В комбикорма для каждой категории животных добавляются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b="1" smtClean="0">
                <a:solidFill>
                  <a:schemeClr val="tx2"/>
                </a:solidFill>
              </a:rPr>
              <a:t>определенные белково-витаминные минеральные добавки (БВМД)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b="1" smtClean="0">
                <a:solidFill>
                  <a:schemeClr val="tx2"/>
                </a:solidFill>
              </a:rPr>
              <a:t>МКЗ  производит качественные комбикорма для птиц, рыб, для КРС, кроликов, индеек, гусей, баранов, а также универсальный. Все комбикорма будут  производится на новом современном оборудовании, из натурных материалов. </a:t>
            </a:r>
          </a:p>
          <a:p>
            <a:pPr algn="just" eaLnBrk="1" hangingPunct="1"/>
            <a:endParaRPr lang="ru-RU" sz="2400" smtClean="0">
              <a:solidFill>
                <a:schemeClr val="tx2"/>
              </a:solidFill>
            </a:endParaRPr>
          </a:p>
        </p:txBody>
      </p:sp>
      <p:pic>
        <p:nvPicPr>
          <p:cNvPr id="19458" name="Picture 3" descr="C:\Users\Ольга\Desktop\topL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407525" y="1484313"/>
            <a:ext cx="1409700" cy="1419225"/>
          </a:xfrm>
        </p:spPr>
      </p:pic>
      <p:pic>
        <p:nvPicPr>
          <p:cNvPr id="19459" name="Picture 4" descr="C:\Users\Ольга\Desktop\top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79125" y="1484313"/>
            <a:ext cx="14097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C:\Users\Ольга\Desktop\bott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07525" y="2924175"/>
            <a:ext cx="14398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C:\Users\Ольга\Desktop\bottR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48963" y="2924175"/>
            <a:ext cx="14398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>
          <a:xfrm>
            <a:off x="386730" y="3243668"/>
            <a:ext cx="11449272" cy="2035002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Для работы Мобильного комбикормового завода необходимо наличие следующих кадров: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effectLst/>
                <a:cs typeface="Aharoni" pitchFamily="2" charset="-79"/>
              </a:rPr>
              <a:t>предприниматель</a:t>
            </a:r>
            <a:r>
              <a:rPr lang="ru-RU" sz="2700" dirty="0" smtClean="0">
                <a:effectLst/>
                <a:cs typeface="Aharoni" pitchFamily="2" charset="-79"/>
              </a:rPr>
              <a:t> (директор МКЗ),</a:t>
            </a:r>
            <a:br>
              <a:rPr lang="ru-RU" sz="2700" dirty="0" smtClean="0">
                <a:effectLst/>
                <a:cs typeface="Aharoni" pitchFamily="2" charset="-79"/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  <a:effectLst/>
                <a:cs typeface="Aharoni" pitchFamily="2" charset="-79"/>
              </a:rPr>
              <a:t>водитель грузового автомобиля</a:t>
            </a:r>
            <a:r>
              <a:rPr lang="ru-RU" sz="2700" dirty="0" smtClean="0">
                <a:effectLst/>
                <a:cs typeface="Aharoni" pitchFamily="2" charset="-79"/>
              </a:rPr>
              <a:t>, </a:t>
            </a:r>
            <a:br>
              <a:rPr lang="ru-RU" sz="2700" dirty="0" smtClean="0">
                <a:effectLst/>
                <a:cs typeface="Aharoni" pitchFamily="2" charset="-79"/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  <a:effectLst/>
                <a:cs typeface="Aharoni" pitchFamily="2" charset="-79"/>
              </a:rPr>
              <a:t>рабочий, осуществляющий работу установки,</a:t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  <a:effectLst/>
                <a:cs typeface="Aharoni" pitchFamily="2" charset="-79"/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  <a:effectLst/>
                <a:cs typeface="Aharoni" pitchFamily="2" charset="-79"/>
              </a:rPr>
              <a:t>грузчик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484" name="Объект 3"/>
          <p:cNvSpPr>
            <a:spLocks noGrp="1"/>
          </p:cNvSpPr>
          <p:nvPr>
            <p:ph type="subTitle" idx="1"/>
          </p:nvPr>
        </p:nvSpPr>
        <p:spPr>
          <a:xfrm>
            <a:off x="333375" y="188913"/>
            <a:ext cx="11593513" cy="216058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R="0" algn="ctr" eaLnBrk="1" hangingPunct="1">
              <a:buFont typeface="Arial" charset="0"/>
              <a:buNone/>
              <a:defRPr/>
            </a:pPr>
            <a:r>
              <a:rPr lang="ru-RU" b="1" smtClean="0"/>
              <a:t>Схема производства</a:t>
            </a:r>
          </a:p>
          <a:p>
            <a:pPr marR="0" algn="ctr" eaLnBrk="1" hangingPunct="1">
              <a:buFont typeface="Arial" charset="0"/>
              <a:buNone/>
              <a:defRPr/>
            </a:pPr>
            <a:endParaRPr lang="ru-RU" b="1" smtClean="0"/>
          </a:p>
          <a:p>
            <a:pPr marR="0" algn="ctr" eaLnBrk="1" hangingPunct="1">
              <a:buFont typeface="Arial" charset="0"/>
              <a:buNone/>
              <a:defRPr/>
            </a:pPr>
            <a:endParaRPr lang="ru-RU" b="1" smtClean="0"/>
          </a:p>
          <a:p>
            <a:pPr marR="0" algn="ctr" eaLnBrk="1" hangingPunct="1">
              <a:buFont typeface="Arial" charset="0"/>
              <a:buNone/>
              <a:defRPr/>
            </a:pPr>
            <a:endParaRPr lang="ru-RU" b="1" smtClean="0"/>
          </a:p>
          <a:p>
            <a:pPr marR="0" algn="ctr" eaLnBrk="1" hangingPunct="1">
              <a:buFont typeface="Arial" charset="0"/>
              <a:buNone/>
              <a:defRPr/>
            </a:pPr>
            <a:endParaRPr lang="ru-RU" b="1" smtClean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333375" y="836613"/>
            <a:ext cx="1728788" cy="6127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Заказ 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141663" y="836613"/>
            <a:ext cx="2089150" cy="6127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Прибытие МКЗ к заказчику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238875" y="692150"/>
            <a:ext cx="2592388" cy="865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Производство необходимого вида комбикорма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9910763" y="692150"/>
            <a:ext cx="1871662" cy="8651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Возвращение на место стоянки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133600" y="908050"/>
            <a:ext cx="979488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230813" y="981075"/>
            <a:ext cx="977900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8902700" y="981075"/>
            <a:ext cx="977900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Низкий спрос (невостребованность продукции)</a:t>
            </a:r>
          </a:p>
          <a:p>
            <a:pPr eaLnBrk="1" hangingPunct="1"/>
            <a:r>
              <a:rPr lang="ru-RU" smtClean="0"/>
              <a:t>Удаленность клиентов, высокие затраты на транспортировку</a:t>
            </a:r>
          </a:p>
          <a:p>
            <a:pPr eaLnBrk="1" hangingPunct="1"/>
            <a:r>
              <a:rPr lang="ru-RU" smtClean="0"/>
              <a:t>Форсмажор </a:t>
            </a:r>
          </a:p>
        </p:txBody>
      </p:sp>
      <p:sp>
        <p:nvSpPr>
          <p:cNvPr id="20481" name="Заголовок 12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Риски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69625" cy="8509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dirty="0" smtClean="0">
                <a:effectLst/>
              </a:rPr>
              <a:t>Продвижение товара и услуг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609600" y="1196975"/>
            <a:ext cx="10969625" cy="4810125"/>
          </a:xfrm>
        </p:spPr>
        <p:txBody>
          <a:bodyPr/>
          <a:lstStyle/>
          <a:p>
            <a:pPr eaLnBrk="1" hangingPunct="1"/>
            <a:r>
              <a:rPr lang="ru-RU" smtClean="0"/>
              <a:t>Через СМИ ( подача объявления в газету)</a:t>
            </a:r>
          </a:p>
          <a:p>
            <a:pPr eaLnBrk="1" hangingPunct="1"/>
            <a:r>
              <a:rPr lang="ru-RU" smtClean="0"/>
              <a:t>Раздача визиток</a:t>
            </a:r>
          </a:p>
          <a:p>
            <a:pPr eaLnBrk="1" hangingPunct="1"/>
            <a:r>
              <a:rPr lang="ru-RU" smtClean="0"/>
              <a:t>Расклейка рекламных листовок</a:t>
            </a:r>
          </a:p>
          <a:p>
            <a:pPr eaLnBrk="1" hangingPunct="1"/>
            <a:r>
              <a:rPr lang="ru-RU" smtClean="0"/>
              <a:t>Информирование о деятельности завода лично фермеров, владельцев ЛПХ, владельцев колхозов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10360025" cy="1830388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3555" name="Содержимое 1"/>
          <p:cNvSpPr>
            <a:spLocks noGrp="1"/>
          </p:cNvSpPr>
          <p:nvPr>
            <p:ph type="subTitle" idx="1"/>
          </p:nvPr>
        </p:nvSpPr>
        <p:spPr>
          <a:xfrm>
            <a:off x="914400" y="3611563"/>
            <a:ext cx="10360025" cy="1200150"/>
          </a:xfrm>
        </p:spPr>
        <p:txBody>
          <a:bodyPr/>
          <a:lstStyle/>
          <a:p>
            <a:pPr marR="0" eaLnBrk="1" hangingPunct="1"/>
            <a:r>
              <a:rPr lang="ru-RU" sz="6000" smtClean="0">
                <a:solidFill>
                  <a:srgbClr val="062329"/>
                </a:solidFill>
              </a:rPr>
              <a:t>СПАСИБО ЗА ВНИМАНИЕ</a:t>
            </a:r>
          </a:p>
        </p:txBody>
      </p:sp>
      <p:pic>
        <p:nvPicPr>
          <p:cNvPr id="23556" name="Picture 4" descr="http://www.stihi.ru/pics/2010/06/24/481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2206625" y="2133600"/>
            <a:ext cx="78724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/>
              <a:t>СПАСИБО ЗА ВНИМАНИЕ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бочий Theme">
  <a:themeElements>
    <a:clrScheme name="Currency Symbols">
      <a:dk1>
        <a:srgbClr val="303030"/>
      </a:dk1>
      <a:lt1>
        <a:sysClr val="window" lastClr="FFFFFF"/>
      </a:lt1>
      <a:dk2>
        <a:srgbClr val="000000"/>
      </a:dk2>
      <a:lt2>
        <a:srgbClr val="E8DEC9"/>
      </a:lt2>
      <a:accent1>
        <a:srgbClr val="F7C547"/>
      </a:accent1>
      <a:accent2>
        <a:srgbClr val="AB3C33"/>
      </a:accent2>
      <a:accent3>
        <a:srgbClr val="506084"/>
      </a:accent3>
      <a:accent4>
        <a:srgbClr val="599EA5"/>
      </a:accent4>
      <a:accent5>
        <a:srgbClr val="758F21"/>
      </a:accent5>
      <a:accent6>
        <a:srgbClr val="894A27"/>
      </a:accent6>
      <a:hlink>
        <a:srgbClr val="506084"/>
      </a:hlink>
      <a:folHlink>
        <a:srgbClr val="828282"/>
      </a:folHlink>
    </a:clrScheme>
    <a:fontScheme name="Currency Symbol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Рабочий Theme">
  <a:themeElements>
    <a:clrScheme name="Currency Symbols">
      <a:dk1>
        <a:srgbClr val="303030"/>
      </a:dk1>
      <a:lt1>
        <a:sysClr val="window" lastClr="FFFFFF"/>
      </a:lt1>
      <a:dk2>
        <a:srgbClr val="000000"/>
      </a:dk2>
      <a:lt2>
        <a:srgbClr val="E8DEC9"/>
      </a:lt2>
      <a:accent1>
        <a:srgbClr val="F7C547"/>
      </a:accent1>
      <a:accent2>
        <a:srgbClr val="AB3C33"/>
      </a:accent2>
      <a:accent3>
        <a:srgbClr val="506084"/>
      </a:accent3>
      <a:accent4>
        <a:srgbClr val="599EA5"/>
      </a:accent4>
      <a:accent5>
        <a:srgbClr val="758F21"/>
      </a:accent5>
      <a:accent6>
        <a:srgbClr val="894A27"/>
      </a:accent6>
      <a:hlink>
        <a:srgbClr val="506084"/>
      </a:hlink>
      <a:folHlink>
        <a:srgbClr val="828282"/>
      </a:folHlink>
    </a:clrScheme>
    <a:fontScheme name="Currency Symbol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211</Words>
  <Application>Microsoft Office PowerPoint</Application>
  <PresentationFormat>Произвольный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       «Мобильный комбикормовый завод»                                           Авторы:                                                                Галицков Андрей                                                              Благинин Евгений</vt:lpstr>
      <vt:lpstr>   Резюме  проекта</vt:lpstr>
      <vt:lpstr>Презентация PowerPoint</vt:lpstr>
      <vt:lpstr>Основное месторасположение Мобильного комбикормового  завода –          село  Кривошеино. По заказам планируется выезд в населенные пункты района, также и в соседние районы.</vt:lpstr>
      <vt:lpstr>Презентация PowerPoint</vt:lpstr>
      <vt:lpstr>            Для работы Мобильного комбикормового завода необходимо наличие следующих кадров:  предприниматель (директор МКЗ), водитель грузового автомобиля,  рабочий, осуществляющий работу установки, грузчик </vt:lpstr>
      <vt:lpstr>Риски</vt:lpstr>
      <vt:lpstr>Продвижение товара и услуг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бизнес- проекта Автор(ы)</dc:title>
  <dc:creator/>
  <cp:lastModifiedBy/>
  <cp:revision>5</cp:revision>
  <dcterms:created xsi:type="dcterms:W3CDTF">2013-05-12T15:24:32Z</dcterms:created>
  <dcterms:modified xsi:type="dcterms:W3CDTF">2016-05-30T10:42:28Z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TC028952629991</vt:lpwstr>
  </property>
</Properties>
</file>