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8" r:id="rId6"/>
    <p:sldId id="269" r:id="rId7"/>
    <p:sldId id="260" r:id="rId8"/>
    <p:sldId id="261" r:id="rId9"/>
    <p:sldId id="263" r:id="rId10"/>
    <p:sldId id="264" r:id="rId11"/>
    <p:sldId id="265" r:id="rId12"/>
    <p:sldId id="270" r:id="rId13"/>
    <p:sldId id="266" r:id="rId14"/>
    <p:sldId id="262" r:id="rId15"/>
    <p:sldId id="267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EAD8E-33F6-4582-B6B5-E0C178163B0A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2A52E-343A-4F40-AF82-20D788BD5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1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2A52E-343A-4F40-AF82-20D788BD52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7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5FDE89-B4EF-4DB1-98FB-AD81445D58F7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F62934-919D-4D4A-A6E7-9782984480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560840" cy="20882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Автор идеи: </a:t>
            </a:r>
            <a:r>
              <a:rPr lang="ru-RU" dirty="0" smtClean="0"/>
              <a:t>Михалев Артем, студент Кривошеинского филиала ТЭПК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Руководитель бизнес - проекта: </a:t>
            </a:r>
            <a:r>
              <a:rPr lang="ru-RU" dirty="0" err="1" smtClean="0"/>
              <a:t>Осиненко</a:t>
            </a:r>
            <a:r>
              <a:rPr lang="ru-RU" dirty="0" smtClean="0"/>
              <a:t> Олеся Сергеевна, преподаватель </a:t>
            </a:r>
            <a:r>
              <a:rPr lang="ru-RU" dirty="0" err="1" smtClean="0"/>
              <a:t>Кривошеинского</a:t>
            </a:r>
            <a:r>
              <a:rPr lang="ru-RU" dirty="0" smtClean="0"/>
              <a:t> филиала ТЭПК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175351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Конный клуб</a:t>
            </a:r>
            <a:br>
              <a:rPr lang="ru-RU" dirty="0" smtClean="0"/>
            </a:br>
            <a:r>
              <a:rPr lang="ru-RU" dirty="0" smtClean="0"/>
              <a:t>«Сибирский </a:t>
            </a:r>
            <a:r>
              <a:rPr lang="ru-RU" dirty="0"/>
              <a:t>П</a:t>
            </a:r>
            <a:r>
              <a:rPr lang="ru-RU" dirty="0" smtClean="0"/>
              <a:t>егас»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92888" cy="604867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Схема работы Конного клуба «Сибирский Пегас» с клиентами: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Конный Клуб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(сопровождение клиента, подбор тренера, лошади согласно цели, преследующей клиентом)</a:t>
            </a:r>
          </a:p>
          <a:p>
            <a:pPr marL="45720" indent="0" algn="ctr">
              <a:buNone/>
            </a:pP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r">
              <a:buNone/>
            </a:pP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r">
              <a:buNone/>
            </a:pP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r">
              <a:buNone/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Клиент               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</a:rPr>
              <a:t>Коневладелец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(содержание лошадей)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 rot="20398771">
            <a:off x="5993988" y="1972821"/>
            <a:ext cx="1156461" cy="30405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лошадь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 rot="19029542">
            <a:off x="1349947" y="2889718"/>
            <a:ext cx="3030601" cy="15106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Услуга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4058894">
            <a:off x="3860975" y="2976387"/>
            <a:ext cx="3018369" cy="1241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Арендная плата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96944" cy="56886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Издержки Конного клуба будут состоять в основном из нижеперечисленных статей: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- Строительство и содержание ипподрома;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- Заработная плата и отчисления на социальные нужды тренеров; конюхов и др.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- Организация мероприятий по продвижению данной бизнес – идеи, а также популяризация </a:t>
            </a:r>
            <a:r>
              <a:rPr lang="ru-RU" dirty="0" err="1" smtClean="0"/>
              <a:t>иппотерапии</a:t>
            </a:r>
            <a:r>
              <a:rPr lang="ru-RU" dirty="0" smtClean="0"/>
              <a:t> среди населения;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- Активная рекламная кампания проекта.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38637" y="2464594"/>
            <a:ext cx="1252438" cy="1252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85" y="2286414"/>
            <a:ext cx="2748121" cy="1823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19" y="122866"/>
            <a:ext cx="3112296" cy="207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35" y="105152"/>
            <a:ext cx="2790104" cy="2092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98" y="4162003"/>
            <a:ext cx="3201257" cy="2400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81128"/>
            <a:ext cx="2810409" cy="2107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295547"/>
            <a:ext cx="2810409" cy="2107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" y="122866"/>
            <a:ext cx="2732349" cy="20492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" y="2257060"/>
            <a:ext cx="2669349" cy="18200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07511"/>
            <a:ext cx="1871342" cy="24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136904" cy="55778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Доходы Конного клуба «Сибирский Пегас»: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sz="3200" dirty="0" smtClean="0"/>
              <a:t>- платный вход на ипподром; 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- оплата занятий с тренером;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- платный абонемент на месяц, 3 или полгода;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- оплата туристической путевки (поход на лошадях);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-почасовая плата за конную прогулку;</a:t>
            </a:r>
          </a:p>
          <a:p>
            <a:pPr marL="45720" indent="0">
              <a:buNone/>
            </a:pPr>
            <a:r>
              <a:rPr lang="ru-RU" sz="3200" dirty="0" smtClean="0"/>
              <a:t> - Арендная плата  (почасовая) за участие лошадей в праздниках.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9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92888" cy="5904656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Дальнейшее развитие  бизнес – проекта может быть дополнено следующими видами деятельности :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sz="3600" dirty="0" smtClean="0"/>
              <a:t>- туристические походы на лошадях по разработанным заранее маршрутам;</a:t>
            </a:r>
          </a:p>
          <a:p>
            <a:pPr marL="45720" indent="0" algn="just">
              <a:buNone/>
            </a:pPr>
            <a:r>
              <a:rPr lang="ru-RU" sz="3600" dirty="0" smtClean="0"/>
              <a:t> - гостиничный бизнес;</a:t>
            </a:r>
          </a:p>
          <a:p>
            <a:pPr marL="45720" indent="0" algn="just">
              <a:buNone/>
            </a:pPr>
            <a:r>
              <a:rPr lang="ru-RU" sz="3600" dirty="0"/>
              <a:t> </a:t>
            </a:r>
            <a:r>
              <a:rPr lang="ru-RU" sz="3600" dirty="0" smtClean="0"/>
              <a:t>- производство кумыса;</a:t>
            </a:r>
          </a:p>
          <a:p>
            <a:pPr marL="45720" indent="0" algn="just">
              <a:buNone/>
            </a:pPr>
            <a:r>
              <a:rPr lang="ru-RU" sz="3600" dirty="0"/>
              <a:t> </a:t>
            </a:r>
            <a:r>
              <a:rPr lang="ru-RU" sz="3600" dirty="0" smtClean="0"/>
              <a:t>-организация питания рядом с ипподромом;</a:t>
            </a:r>
          </a:p>
          <a:p>
            <a:pPr marL="45720" indent="0" algn="just">
              <a:buNone/>
            </a:pPr>
            <a:r>
              <a:rPr lang="ru-RU" sz="3600" dirty="0"/>
              <a:t> </a:t>
            </a:r>
            <a:r>
              <a:rPr lang="ru-RU" sz="3600" dirty="0" smtClean="0"/>
              <a:t>- создание пони – клуба для маленьких посетителей.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7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1143000"/>
          </a:xfrm>
        </p:spPr>
        <p:txBody>
          <a:bodyPr/>
          <a:lstStyle/>
          <a:p>
            <a:pPr lvl="3" algn="r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sz="4800" dirty="0">
                <a:solidFill>
                  <a:schemeClr val="bg1"/>
                </a:solidFill>
              </a:rPr>
              <a:t>Спасибо за внимание!</a:t>
            </a:r>
            <a:br>
              <a:rPr lang="ru-RU" sz="4800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568952" cy="3474720"/>
          </a:xfrm>
        </p:spPr>
        <p:txBody>
          <a:bodyPr>
            <a:normAutofit/>
          </a:bodyPr>
          <a:lstStyle/>
          <a:p>
            <a:pPr marL="914400" lvl="3" indent="0" algn="ctr"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 marL="914400" lvl="3" indent="0" algn="ctr">
              <a:buNone/>
            </a:pPr>
            <a:endParaRPr lang="ru-RU" sz="4800" dirty="0">
              <a:solidFill>
                <a:schemeClr val="bg1"/>
              </a:solidFill>
            </a:endParaRPr>
          </a:p>
          <a:p>
            <a:pPr marL="914400" lvl="3" indent="0" algn="ctr"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 marL="914400" lvl="3" indent="0" algn="ctr">
              <a:buNone/>
            </a:pPr>
            <a:endParaRPr lang="ru-RU" sz="4800" dirty="0">
              <a:solidFill>
                <a:schemeClr val="bg1"/>
              </a:solidFill>
            </a:endParaRPr>
          </a:p>
          <a:p>
            <a:pPr marL="914400" lvl="3" indent="0" algn="ctr">
              <a:buNone/>
            </a:pPr>
            <a:endParaRPr lang="ru-RU" sz="4800" dirty="0" smtClean="0">
              <a:solidFill>
                <a:schemeClr val="bg1"/>
              </a:solidFill>
            </a:endParaRPr>
          </a:p>
          <a:p>
            <a:pPr marL="914400" lvl="3" indent="0" algn="ctr">
              <a:buNone/>
            </a:pP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583264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4000" dirty="0">
                <a:solidFill>
                  <a:srgbClr val="FF0000"/>
                </a:solidFill>
              </a:rPr>
              <a:t>Актуальность открытия </a:t>
            </a:r>
            <a:r>
              <a:rPr lang="ru-RU" sz="4000" dirty="0" smtClean="0">
                <a:solidFill>
                  <a:srgbClr val="FF0000"/>
                </a:solidFill>
              </a:rPr>
              <a:t>Конного </a:t>
            </a:r>
            <a:r>
              <a:rPr lang="ru-RU" sz="4000" dirty="0">
                <a:solidFill>
                  <a:srgbClr val="FF0000"/>
                </a:solidFill>
              </a:rPr>
              <a:t>клуба «Сибирский Пегас» </a:t>
            </a:r>
            <a:r>
              <a:rPr lang="ru-RU" dirty="0"/>
              <a:t>обусловлена тем, что в настоящее время достаточно популярно заниматься бизнес – проектами несущими социальную нагрузку, к тому же это возможность сельских собственников лошадей заработать не только на выращивании лошадей на мясо, но и на их использовании во благо человека. </a:t>
            </a:r>
          </a:p>
          <a:p>
            <a:endParaRPr lang="ru-RU" dirty="0"/>
          </a:p>
        </p:txBody>
      </p:sp>
      <p:pic>
        <p:nvPicPr>
          <p:cNvPr id="1026" name="Picture 2" descr="C:\Users\Олеся\Desktop\3046_Para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" y="3573016"/>
            <a:ext cx="2675706" cy="26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еся\Desktop\3016_Param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9" y="3573016"/>
            <a:ext cx="2710763" cy="27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еся\Desktop\17365_Param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97" y="3573015"/>
            <a:ext cx="2710763" cy="27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372168"/>
            <a:ext cx="71901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347472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600" dirty="0"/>
              <a:t>Преимуществом открытия на территории </a:t>
            </a:r>
            <a:r>
              <a:rPr lang="ru-RU" sz="3600" dirty="0" err="1"/>
              <a:t>Кривошеинского</a:t>
            </a:r>
            <a:r>
              <a:rPr lang="ru-RU" sz="3600" dirty="0"/>
              <a:t> района Конного клуба будет местонахождение и специализация района в отрасли сельского и лесного хозяйства, наличием хозяйств, имеющих лошадей для оказания услуг.</a:t>
            </a: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067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122413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Ключевыми видами деятельности  будут являться: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effectLst/>
              </a:rPr>
              <a:t>- </a:t>
            </a:r>
            <a:r>
              <a:rPr lang="ru-RU" sz="3600" dirty="0">
                <a:effectLst/>
              </a:rPr>
              <a:t>обучение верховой езде;</a:t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- </a:t>
            </a:r>
            <a:r>
              <a:rPr lang="ru-RU" sz="3600" dirty="0">
                <a:effectLst/>
              </a:rPr>
              <a:t>прогулки на </a:t>
            </a:r>
            <a:r>
              <a:rPr lang="ru-RU" sz="3600" dirty="0" smtClean="0">
                <a:effectLst/>
              </a:rPr>
              <a:t>лошадях, конные маршруты;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- </a:t>
            </a:r>
            <a:r>
              <a:rPr lang="ru-RU" sz="3600" dirty="0" err="1">
                <a:effectLst/>
              </a:rPr>
              <a:t>иппотерапия</a:t>
            </a:r>
            <a:r>
              <a:rPr lang="ru-RU" sz="3600" dirty="0" smtClean="0">
                <a:effectLst/>
              </a:rPr>
              <a:t>;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- </a:t>
            </a:r>
            <a:r>
              <a:rPr lang="ru-RU" sz="3200" dirty="0">
                <a:effectLst/>
              </a:rPr>
              <a:t>Лечебные группы, профилактика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осанки</a:t>
            </a:r>
            <a:r>
              <a:rPr lang="ru-RU" sz="3200" dirty="0">
                <a:effectLst/>
              </a:rPr>
              <a:t> </a:t>
            </a:r>
            <a:r>
              <a:rPr lang="ru-RU" sz="3200" dirty="0" smtClean="0">
                <a:effectLst/>
              </a:rPr>
              <a:t>(группы </a:t>
            </a:r>
            <a:r>
              <a:rPr lang="ru-RU" sz="3200" dirty="0">
                <a:effectLst/>
              </a:rPr>
              <a:t>по снижению </a:t>
            </a:r>
            <a:r>
              <a:rPr lang="ru-RU" sz="3200" dirty="0" smtClean="0">
                <a:effectLst/>
              </a:rPr>
              <a:t>веса,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к</a:t>
            </a:r>
            <a:r>
              <a:rPr lang="ru-RU" sz="2800" dirty="0" smtClean="0">
                <a:effectLst/>
              </a:rPr>
              <a:t>оррекция </a:t>
            </a:r>
            <a:r>
              <a:rPr lang="ru-RU" sz="2800" dirty="0">
                <a:effectLst/>
              </a:rPr>
              <a:t>осанки у детей; </a:t>
            </a:r>
            <a:r>
              <a:rPr lang="ru-RU" sz="2800" dirty="0" smtClean="0">
                <a:effectLst/>
              </a:rPr>
              <a:t>лечебная </a:t>
            </a:r>
            <a:r>
              <a:rPr lang="ru-RU" sz="2800" dirty="0">
                <a:effectLst/>
              </a:rPr>
              <a:t>езда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для взрослых)</a:t>
            </a:r>
            <a:r>
              <a:rPr lang="ru-RU" sz="3200" dirty="0" smtClean="0">
                <a:effectLst/>
              </a:rPr>
              <a:t> 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- </a:t>
            </a:r>
            <a:r>
              <a:rPr lang="ru-RU" sz="3600" dirty="0">
                <a:effectLst/>
              </a:rPr>
              <a:t>прокат лошадей для проведения праздников (свадьбы, 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err="1" smtClean="0">
                <a:effectLst/>
              </a:rPr>
              <a:t>общесельские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>
                <a:effectLst/>
              </a:rPr>
              <a:t>гуляния и т.д.)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8800" dirty="0" smtClean="0">
                <a:solidFill>
                  <a:schemeClr val="tx1"/>
                </a:solidFill>
              </a:rPr>
              <a:t/>
            </a:r>
            <a:br>
              <a:rPr lang="ru-RU" sz="8800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96952"/>
            <a:ext cx="1368152" cy="1368152"/>
          </a:xfrm>
        </p:spPr>
      </p:pic>
      <p:pic>
        <p:nvPicPr>
          <p:cNvPr id="2050" name="Picture 2" descr="C:\Users\Олеся\Desktop\17361_Param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8112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280920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4611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2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4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136904" cy="590465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Ресурсы, необходимые для реализации бизнес – идеи:</a:t>
            </a:r>
          </a:p>
          <a:p>
            <a:pPr marL="502920" indent="-457200" algn="just">
              <a:buAutoNum type="arabicPeriod"/>
            </a:pPr>
            <a:r>
              <a:rPr lang="ru-RU" dirty="0" smtClean="0"/>
              <a:t>Специалисты в области верховой езды и иппотерапии;</a:t>
            </a:r>
          </a:p>
          <a:p>
            <a:pPr marL="502920" indent="-457200" algn="just">
              <a:buAutoNum type="arabicPeriod"/>
            </a:pPr>
            <a:r>
              <a:rPr lang="ru-RU" dirty="0" smtClean="0"/>
              <a:t>Финансовые ресурсы для строительства ипподрома для занятий;</a:t>
            </a:r>
          </a:p>
          <a:p>
            <a:pPr marL="502920" indent="-457200" algn="just">
              <a:buAutoNum type="arabicPeriod"/>
            </a:pPr>
            <a:r>
              <a:rPr lang="ru-RU" dirty="0" smtClean="0"/>
              <a:t>Коневладельцы, находящиеся на территории Кривошеинского района;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Users\Олеся\Desktop\3020_Param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ся\Desktop\3072_Param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63" y="299821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еся\Desktop\3058_Param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5077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136904" cy="619268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Наши клиенты:</a:t>
            </a:r>
          </a:p>
          <a:p>
            <a:pPr marL="45720" indent="0" algn="just">
              <a:buNone/>
            </a:pP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население </a:t>
            </a:r>
            <a:r>
              <a:rPr lang="ru-RU" sz="2800" dirty="0" err="1" smtClean="0">
                <a:solidFill>
                  <a:schemeClr val="tx1"/>
                </a:solidFill>
              </a:rPr>
              <a:t>Кривошеинского</a:t>
            </a:r>
            <a:r>
              <a:rPr lang="ru-RU" sz="2800" dirty="0" smtClean="0">
                <a:solidFill>
                  <a:schemeClr val="tx1"/>
                </a:solidFill>
              </a:rPr>
              <a:t> района, а также Томской области, нуждающиеся в занятиях с лошадьми (занятия </a:t>
            </a:r>
            <a:r>
              <a:rPr lang="ru-RU" sz="2800" dirty="0" err="1" smtClean="0">
                <a:solidFill>
                  <a:schemeClr val="tx1"/>
                </a:solidFill>
              </a:rPr>
              <a:t>иппотерапией</a:t>
            </a:r>
            <a:r>
              <a:rPr lang="ru-RU" sz="2800" dirty="0" smtClean="0">
                <a:solidFill>
                  <a:schemeClr val="tx1"/>
                </a:solidFill>
              </a:rPr>
              <a:t>);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молодые люди от 12 и старше, для организации на базе конного клуба </a:t>
            </a:r>
            <a:r>
              <a:rPr lang="ru-RU" sz="2800" dirty="0" err="1" smtClean="0">
                <a:solidFill>
                  <a:schemeClr val="tx1"/>
                </a:solidFill>
              </a:rPr>
              <a:t>военно</a:t>
            </a:r>
            <a:r>
              <a:rPr lang="ru-RU" sz="2800" dirty="0" smtClean="0">
                <a:solidFill>
                  <a:schemeClr val="tx1"/>
                </a:solidFill>
              </a:rPr>
              <a:t> – патриотического движения из сложных подростков;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люди с избыточным весом;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дети, нуждающиеся в коррекции осанки;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население,желающее</a:t>
            </a:r>
            <a:r>
              <a:rPr lang="ru-RU" sz="2800" dirty="0" smtClean="0">
                <a:solidFill>
                  <a:schemeClr val="tx1"/>
                </a:solidFill>
              </a:rPr>
              <a:t> пройти обучение верховой езде, а также любящие лошадей;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организаторы праздников.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4572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1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136904" cy="597666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Вовлечение клиентов будет происходить через следующие мероприятия:</a:t>
            </a:r>
          </a:p>
          <a:p>
            <a:pPr marL="45720" indent="0" algn="just">
              <a:buNone/>
            </a:pPr>
            <a:r>
              <a:rPr lang="ru-RU" dirty="0" smtClean="0"/>
              <a:t>- Прямая агитация целевых групп (работа в образовательных учреждениях, с родителями);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- Объявления о наборе в группы в районных и областных СМИ;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- Интернет – рассылка сообществам родителей, имеющих детей с нарушением </a:t>
            </a:r>
            <a:r>
              <a:rPr lang="ru-RU" dirty="0" err="1" smtClean="0"/>
              <a:t>опорно</a:t>
            </a:r>
            <a:r>
              <a:rPr lang="ru-RU" dirty="0" smtClean="0"/>
              <a:t>  -двигательного аппарата, Синдромом Дауна и др.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- работа с реабилитационными центрами;</a:t>
            </a:r>
          </a:p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- работа с агентствами по организации праздников, центральных </a:t>
            </a:r>
            <a:r>
              <a:rPr lang="ru-RU" dirty="0" err="1" smtClean="0"/>
              <a:t>межпоселенческих</a:t>
            </a:r>
            <a:r>
              <a:rPr lang="ru-RU" dirty="0" smtClean="0"/>
              <a:t> клубных систем, а также реклама в </a:t>
            </a:r>
            <a:r>
              <a:rPr lang="ru-RU" dirty="0" err="1" smtClean="0"/>
              <a:t>ЗАГСах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8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544</TotalTime>
  <Words>523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Конный клуб «Сибирский Пегас»</vt:lpstr>
      <vt:lpstr>Презентация PowerPoint</vt:lpstr>
      <vt:lpstr>Презентация PowerPoint</vt:lpstr>
      <vt:lpstr>Ключевыми видами деятельности  будут являться: - обучение верховой езде; - прогулки на лошадях, конные маршруты; - иппотерапия; - Лечебные группы, профилактика  осанки (группы по снижению веса, коррекция осанки у детей; лечебная езда  для взрослых)  - прокат лошадей для проведения праздников (свадьбы,  общесельские гуляния и т.д.)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Конный клуб «сибирский пегас»</dc:title>
  <dc:creator>Олеся</dc:creator>
  <cp:lastModifiedBy>Администратор</cp:lastModifiedBy>
  <cp:revision>19</cp:revision>
  <cp:lastPrinted>2013-03-04T17:19:23Z</cp:lastPrinted>
  <dcterms:created xsi:type="dcterms:W3CDTF">2013-03-04T09:38:46Z</dcterms:created>
  <dcterms:modified xsi:type="dcterms:W3CDTF">2016-05-30T10:45:26Z</dcterms:modified>
</cp:coreProperties>
</file>